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61" r:id="rId6"/>
    <p:sldId id="264" r:id="rId7"/>
    <p:sldId id="263" r:id="rId8"/>
    <p:sldId id="259" r:id="rId9"/>
    <p:sldId id="271" r:id="rId10"/>
    <p:sldId id="267" r:id="rId11"/>
    <p:sldId id="268" r:id="rId12"/>
    <p:sldId id="270" r:id="rId13"/>
    <p:sldId id="269" r:id="rId14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>
      <p:cViewPr varScale="1">
        <p:scale>
          <a:sx n="54" d="100"/>
          <a:sy n="54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hu-H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hu-H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hu-H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38F12DDE-CCED-47E0-88C5-780493D221B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0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2DDE-CCED-47E0-88C5-780493D221BE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2DDE-CCED-47E0-88C5-780493D221B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3BE4A-4499-478A-8BEB-F2C9D2635F2E}" type="slidenum">
              <a:rPr lang="hu-HU"/>
              <a:pPr/>
              <a:t>3</a:t>
            </a:fld>
            <a:endParaRPr lang="hu-H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Illesszen be egy t</a:t>
            </a:r>
            <a:r>
              <a:rPr lang="hu-HU">
                <a:latin typeface="Times New Roman"/>
              </a:rPr>
              <a:t>é</a:t>
            </a:r>
            <a:r>
              <a:rPr lang="hu-HU"/>
              <a:t>rk</a:t>
            </a:r>
            <a:r>
              <a:rPr lang="hu-HU">
                <a:latin typeface="Times New Roman"/>
              </a:rPr>
              <a:t>é</a:t>
            </a:r>
            <a:r>
              <a:rPr lang="hu-HU"/>
              <a:t>pet az orsz</a:t>
            </a:r>
            <a:r>
              <a:rPr lang="hu-HU">
                <a:latin typeface="Times New Roman"/>
              </a:rPr>
              <a:t>á</a:t>
            </a:r>
            <a:r>
              <a:rPr lang="hu-HU"/>
              <a:t>gr</a:t>
            </a:r>
            <a:r>
              <a:rPr lang="hu-HU">
                <a:latin typeface="Times New Roman"/>
              </a:rPr>
              <a:t>ó</a:t>
            </a:r>
            <a:r>
              <a:rPr lang="hu-HU"/>
              <a:t>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28664-B7F8-43EE-9A4E-C925B54037A1}" type="slidenum">
              <a:rPr lang="hu-HU"/>
              <a:pPr/>
              <a:t>4</a:t>
            </a:fld>
            <a:endParaRPr lang="hu-H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Illesszen be egy k</a:t>
            </a:r>
            <a:r>
              <a:rPr lang="hu-HU">
                <a:latin typeface="Times New Roman"/>
              </a:rPr>
              <a:t>é</a:t>
            </a:r>
            <a:r>
              <a:rPr lang="hu-HU"/>
              <a:t>pet az orsz</a:t>
            </a:r>
            <a:r>
              <a:rPr lang="hu-HU">
                <a:latin typeface="Times New Roman"/>
              </a:rPr>
              <a:t>á</a:t>
            </a:r>
            <a:r>
              <a:rPr lang="hu-HU"/>
              <a:t>g egy f</a:t>
            </a:r>
            <a:r>
              <a:rPr lang="hu-HU">
                <a:latin typeface="Times New Roman"/>
              </a:rPr>
              <a:t>ö</a:t>
            </a:r>
            <a:r>
              <a:rPr lang="hu-HU"/>
              <a:t>ldrajzi jellegzetess</a:t>
            </a:r>
            <a:r>
              <a:rPr lang="hu-HU">
                <a:latin typeface="Times New Roman"/>
              </a:rPr>
              <a:t>é</a:t>
            </a:r>
            <a:r>
              <a:rPr lang="hu-HU"/>
              <a:t>g</a:t>
            </a:r>
            <a:r>
              <a:rPr lang="hu-HU">
                <a:latin typeface="Times New Roman"/>
              </a:rPr>
              <a:t>é</a:t>
            </a:r>
            <a:r>
              <a:rPr lang="hu-HU"/>
              <a:t>ről.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E868B-3E35-4818-8F0D-B9BC58C35457}" type="slidenum">
              <a:rPr lang="hu-HU"/>
              <a:pPr/>
              <a:t>5</a:t>
            </a:fld>
            <a:endParaRPr lang="hu-H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hu-HU" sz="2400"/>
              <a:t>Illesszen be egy adott évszakban készült képet az országról.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50D96-7071-4F10-972E-4B53172F658E}" type="slidenum">
              <a:rPr lang="hu-HU"/>
              <a:pPr/>
              <a:t>6</a:t>
            </a:fld>
            <a:endParaRPr lang="hu-H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hu-HU" sz="2400"/>
              <a:t>Illesszen be egy képet az országban honos állatok vagy növények egyikéről.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27C7D-3A74-4B32-9BC5-E0F79E857A2D}" type="slidenum">
              <a:rPr lang="hu-HU"/>
              <a:pPr/>
              <a:t>7</a:t>
            </a:fld>
            <a:endParaRPr lang="hu-H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Adja hozz</a:t>
            </a:r>
            <a:r>
              <a:rPr lang="hu-HU">
                <a:latin typeface="Times New Roman"/>
              </a:rPr>
              <a:t>á</a:t>
            </a:r>
            <a:r>
              <a:rPr lang="hu-HU"/>
              <a:t> az időrendi beoszt</a:t>
            </a:r>
            <a:r>
              <a:rPr lang="hu-HU">
                <a:latin typeface="Times New Roman"/>
              </a:rPr>
              <a:t>á</a:t>
            </a:r>
            <a:r>
              <a:rPr lang="hu-HU"/>
              <a:t>shoz a főbb t</a:t>
            </a:r>
            <a:r>
              <a:rPr lang="hu-HU">
                <a:latin typeface="Times New Roman"/>
              </a:rPr>
              <a:t>ö</a:t>
            </a:r>
            <a:r>
              <a:rPr lang="hu-HU"/>
              <a:t>rt</a:t>
            </a:r>
            <a:r>
              <a:rPr lang="hu-HU">
                <a:latin typeface="Times New Roman"/>
              </a:rPr>
              <a:t>é</a:t>
            </a:r>
            <a:r>
              <a:rPr lang="hu-HU"/>
              <a:t>nelmi pontokat.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B4B26-9055-4E4B-A079-42E1CBDC6257}" type="slidenum">
              <a:rPr lang="hu-HU"/>
              <a:pPr/>
              <a:t>8</a:t>
            </a:fld>
            <a:endParaRPr lang="hu-H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hu-HU" sz="2400"/>
              <a:t>Illesszen be egy hagyományt vagy szokást ábrázoló képet.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624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625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A809E1-B81D-4902-B9C7-1BCD3FD71F3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038C9-AB4D-4477-953C-A6998655278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B8156-C1D7-4F35-AAD7-F412D3F2B30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hu-HU" smtClean="0"/>
              <a:t>ClipArt beszúrásához kattintson az ikonra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7B046FB0-CD52-4A69-98FE-FBEBC0C6EF2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62C36131-F3E4-41C2-B6AA-DF6E397301F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4E02F-1C2E-43D8-BDFB-F73367BF93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BEFE5-F3F0-4495-BD45-EFD33730CDC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523CF-07CC-44D0-8AFF-9C15330673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7F1B1-E42D-4C4D-97AE-C31BF474E84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0641A-C4E1-4948-A972-C7577DD720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294D6-DAE3-4160-B381-B0F95BF472A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022CB-3838-45E9-BD67-881DA1EE99F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15FFA-0EF9-432C-BFA9-D7561A298E8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r>
              <a:rPr lang="hu-HU" smtClean="0"/>
              <a:t>Magyar Földmérési, Térképészeti és Távérzékelési Társaság (MFTTT), Kartográfiai Szakosztály, 2013.05.16.</a:t>
            </a:r>
            <a:endParaRPr lang="hu-H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0F998CD1-5DC2-43A7-9174-F1A34435384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Az ELTE – GEOTRADE permanens </a:t>
            </a:r>
            <a:r>
              <a:rPr lang="hu-HU" dirty="0" err="1" smtClean="0"/>
              <a:t>GNSS-hálózat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4220815"/>
            <a:ext cx="5760640" cy="1368425"/>
          </a:xfrm>
        </p:spPr>
        <p:txBody>
          <a:bodyPr/>
          <a:lstStyle/>
          <a:p>
            <a:pPr algn="ctr"/>
            <a:r>
              <a:rPr lang="hu-HU" sz="2000" dirty="0" smtClean="0"/>
              <a:t>Dr. Kovács Béla</a:t>
            </a:r>
          </a:p>
          <a:p>
            <a:pPr algn="ctr"/>
            <a:r>
              <a:rPr lang="hu-HU" sz="2000" dirty="0" smtClean="0"/>
              <a:t>ELTE Informatikai Kar</a:t>
            </a:r>
          </a:p>
          <a:p>
            <a:pPr algn="ctr"/>
            <a:r>
              <a:rPr lang="hu-HU" sz="2000" dirty="0" smtClean="0"/>
              <a:t>Térképtudományi és </a:t>
            </a:r>
            <a:r>
              <a:rPr lang="hu-HU" sz="2000" dirty="0" err="1" smtClean="0"/>
              <a:t>Geoinformatikai</a:t>
            </a:r>
            <a:r>
              <a:rPr lang="hu-HU" sz="2000" dirty="0" smtClean="0"/>
              <a:t> Tanszék</a:t>
            </a:r>
            <a:endParaRPr lang="hu-HU" sz="20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>
          <a:xfrm>
            <a:off x="1225550" y="6200775"/>
            <a:ext cx="7378898" cy="457200"/>
          </a:xfrm>
        </p:spPr>
        <p:txBody>
          <a:bodyPr/>
          <a:lstStyle/>
          <a:p>
            <a:r>
              <a:rPr lang="hu-HU" b="1" dirty="0" smtClean="0"/>
              <a:t>Magyar Földmérési, Térképészeti és Távérzékelési Társaság (MFTTT), Kartográfiai Szakosztály, 2013.05.16.</a:t>
            </a:r>
          </a:p>
        </p:txBody>
      </p:sp>
      <p:pic>
        <p:nvPicPr>
          <p:cNvPr id="7" name="Picture 6" descr="MFTT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663825" cy="1668463"/>
          </a:xfrm>
          <a:prstGeom prst="rect">
            <a:avLst/>
          </a:prstGeom>
          <a:noFill/>
        </p:spPr>
      </p:pic>
      <p:pic>
        <p:nvPicPr>
          <p:cNvPr id="8" name="Picture 7" descr="cimer_sz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4664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ia számának hely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A809E1-B81D-4902-B9C7-1BCD3FD71F36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Napjaink, jövőkép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633468" cy="4895850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smtClean="0"/>
              <a:t>alternatív magyarországi </a:t>
            </a:r>
            <a:r>
              <a:rPr lang="hu-HU" dirty="0" smtClean="0"/>
              <a:t>permanens hálózat része </a:t>
            </a:r>
            <a:r>
              <a:rPr lang="hu-HU" dirty="0" smtClean="0"/>
              <a:t>lesz az </a:t>
            </a:r>
            <a:r>
              <a:rPr lang="hu-HU" dirty="0" smtClean="0"/>
              <a:t>ELTE GNSS bázisállomása is</a:t>
            </a:r>
          </a:p>
          <a:p>
            <a:r>
              <a:rPr lang="hu-HU" dirty="0" smtClean="0"/>
              <a:t>2008-óta 99.95% körüli a rendelkezésre állás (nem számítva a tervezett </a:t>
            </a:r>
            <a:r>
              <a:rPr lang="hu-HU" dirty="0" smtClean="0"/>
              <a:t>karbantartásokat)</a:t>
            </a:r>
            <a:endParaRPr lang="hu-HU" dirty="0" smtClean="0"/>
          </a:p>
          <a:p>
            <a:r>
              <a:rPr lang="hu-HU" dirty="0" smtClean="0"/>
              <a:t>GPS és GLONASS adatok </a:t>
            </a:r>
            <a:r>
              <a:rPr lang="hu-HU" dirty="0" smtClean="0"/>
              <a:t>utófeldolgozásához is</a:t>
            </a:r>
          </a:p>
          <a:p>
            <a:r>
              <a:rPr lang="hu-HU" dirty="0" smtClean="0"/>
              <a:t>RINEX </a:t>
            </a:r>
            <a:r>
              <a:rPr lang="hu-HU" dirty="0" smtClean="0"/>
              <a:t>és </a:t>
            </a:r>
            <a:r>
              <a:rPr lang="hu-HU" dirty="0" err="1" smtClean="0"/>
              <a:t>Trimble</a:t>
            </a:r>
            <a:r>
              <a:rPr lang="hu-HU" dirty="0" smtClean="0"/>
              <a:t> DAT </a:t>
            </a:r>
            <a:r>
              <a:rPr lang="hu-HU" dirty="0" smtClean="0"/>
              <a:t>adatok </a:t>
            </a:r>
            <a:r>
              <a:rPr lang="hu-HU" dirty="0" smtClean="0"/>
              <a:t>tárolása (1s int.) </a:t>
            </a:r>
            <a:r>
              <a:rPr lang="hu-HU" dirty="0" smtClean="0"/>
              <a:t>(visszamenőleg is, </a:t>
            </a:r>
            <a:r>
              <a:rPr lang="hu-HU" dirty="0" smtClean="0"/>
              <a:t>1h bontás, online </a:t>
            </a:r>
            <a:r>
              <a:rPr lang="hu-HU" dirty="0" smtClean="0"/>
              <a:t>hozzáféréssel)</a:t>
            </a:r>
          </a:p>
          <a:p>
            <a:r>
              <a:rPr lang="hu-HU" dirty="0" smtClean="0"/>
              <a:t>A GEOTRADE </a:t>
            </a:r>
            <a:r>
              <a:rPr lang="hu-HU" dirty="0" err="1" smtClean="0"/>
              <a:t>caster</a:t>
            </a:r>
            <a:r>
              <a:rPr lang="hu-HU" dirty="0" smtClean="0"/>
              <a:t> része</a:t>
            </a:r>
          </a:p>
          <a:p>
            <a:r>
              <a:rPr lang="hu-HU" dirty="0" smtClean="0"/>
              <a:t>Saját APN (fix IP kapcsolattal)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Trimble</a:t>
            </a:r>
            <a:r>
              <a:rPr lang="hu-HU" dirty="0" smtClean="0"/>
              <a:t> NCASTER része (kiépítés/tesztüzem)</a:t>
            </a:r>
          </a:p>
          <a:p>
            <a:r>
              <a:rPr lang="hu-HU" dirty="0" err="1" smtClean="0"/>
              <a:t>Choke-ring</a:t>
            </a:r>
            <a:r>
              <a:rPr lang="hu-HU" dirty="0" smtClean="0"/>
              <a:t> antenna, saját teljes GNSS vevő…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417444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BUDA bázisállomás </a:t>
            </a:r>
            <a:r>
              <a:rPr lang="hu-HU" dirty="0" err="1" smtClean="0"/>
              <a:t>ntrip</a:t>
            </a:r>
            <a:r>
              <a:rPr lang="hu-HU" dirty="0" smtClean="0"/>
              <a:t> </a:t>
            </a:r>
            <a:r>
              <a:rPr lang="hu-HU" dirty="0" err="1" smtClean="0"/>
              <a:t>stream-ek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7" name="ClipArt-elem helye 6"/>
          <p:cNvGraphicFramePr>
            <a:graphicFrameLocks noGrp="1"/>
          </p:cNvGraphicFramePr>
          <p:nvPr>
            <p:ph type="clipArt" sz="half" idx="2"/>
          </p:nvPr>
        </p:nvGraphicFramePr>
        <p:xfrm>
          <a:off x="1043609" y="1304923"/>
          <a:ext cx="7705106" cy="450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1584176"/>
                <a:gridCol w="1152128"/>
                <a:gridCol w="2448272"/>
                <a:gridCol w="288032"/>
                <a:gridCol w="216275"/>
              </a:tblGrid>
              <a:tr h="900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BUDA.CMR+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BUDA_CMR+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CMR+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1(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),3(10),18(1),19(1)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900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BUDA.RTCM2.1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BUDA_RTCM_2.1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RTCM 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1(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),3(10),18(1),19(1)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900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BUDA.RTCM2.3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BUDA_RTCM_2.3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RTCM 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1(1),3(10),18(1),19(1)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900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BUDA.RTCM3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BUDA_RTCM_3.0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RTCM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1(1),3(10),18(1),19(1)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900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BUDA.RTCM3.GLO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BUDA_RTCM_3.0_GLONASS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RTCM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1(1),3(10),18(1),19(1)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273428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GEOTRADE </a:t>
            </a:r>
            <a:r>
              <a:rPr lang="hu-HU" dirty="0" smtClean="0"/>
              <a:t>GNSS </a:t>
            </a:r>
            <a:r>
              <a:rPr lang="hu-HU" dirty="0" smtClean="0"/>
              <a:t>hálózat állomások</a:t>
            </a:r>
            <a:endParaRPr lang="hu-HU" dirty="0"/>
          </a:p>
        </p:txBody>
      </p:sp>
      <p:pic>
        <p:nvPicPr>
          <p:cNvPr id="7" name="ClipArt-elem helye 6" descr="geohu17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1"/>
            <a:ext cx="7056784" cy="5094307"/>
          </a:xfr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129412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Terepi </a:t>
            </a:r>
            <a:r>
              <a:rPr lang="hu-HU" dirty="0" smtClean="0"/>
              <a:t>bemutató, Napfizika-terasz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417444" cy="4895850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	Köszönöm a megtisztelő figyelmet!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345436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31840" y="1828800"/>
            <a:ext cx="5631161" cy="2362200"/>
          </a:xfrm>
        </p:spPr>
        <p:txBody>
          <a:bodyPr/>
          <a:lstStyle/>
          <a:p>
            <a:pPr algn="ctr"/>
            <a:r>
              <a:rPr lang="hu-HU" dirty="0" smtClean="0"/>
              <a:t>Az ELTE GNSS bázisállomás – </a:t>
            </a:r>
            <a:br>
              <a:rPr lang="hu-HU" dirty="0" smtClean="0"/>
            </a:br>
            <a:r>
              <a:rPr lang="hu-HU" dirty="0" smtClean="0"/>
              <a:t>a GEOTRADE permanens GNSS állomáshálózat része</a:t>
            </a:r>
            <a:endParaRPr lang="hu-HU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4220815"/>
            <a:ext cx="5760640" cy="1368425"/>
          </a:xfrm>
        </p:spPr>
        <p:txBody>
          <a:bodyPr/>
          <a:lstStyle/>
          <a:p>
            <a:pPr algn="ctr"/>
            <a:r>
              <a:rPr lang="hu-HU" sz="2000" dirty="0" smtClean="0"/>
              <a:t>Dr. Kovács Béla</a:t>
            </a:r>
          </a:p>
          <a:p>
            <a:pPr algn="ctr"/>
            <a:r>
              <a:rPr lang="hu-HU" sz="2000" dirty="0" smtClean="0"/>
              <a:t>ELTE Informatikai Kar</a:t>
            </a:r>
          </a:p>
          <a:p>
            <a:pPr algn="ctr"/>
            <a:r>
              <a:rPr lang="hu-HU" sz="2000" dirty="0" smtClean="0"/>
              <a:t>Térképtudományi és </a:t>
            </a:r>
            <a:r>
              <a:rPr lang="hu-HU" sz="2000" dirty="0" err="1" smtClean="0"/>
              <a:t>Geoinformatikai</a:t>
            </a:r>
            <a:r>
              <a:rPr lang="hu-HU" sz="2000" dirty="0" smtClean="0"/>
              <a:t> Tanszék</a:t>
            </a:r>
            <a:endParaRPr lang="hu-HU" sz="20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>
          <a:xfrm>
            <a:off x="1225550" y="6200775"/>
            <a:ext cx="7378898" cy="457200"/>
          </a:xfrm>
        </p:spPr>
        <p:txBody>
          <a:bodyPr/>
          <a:lstStyle/>
          <a:p>
            <a:r>
              <a:rPr lang="hu-HU" b="1" dirty="0" smtClean="0"/>
              <a:t>Magyar Földmérési, Térképészeti és Távérzékelési Társaság (MFTTT), Kartográfiai Szakosztály, 2013.05.16.</a:t>
            </a:r>
          </a:p>
        </p:txBody>
      </p:sp>
      <p:pic>
        <p:nvPicPr>
          <p:cNvPr id="7" name="Picture 6" descr="MFTT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663825" cy="1668463"/>
          </a:xfrm>
          <a:prstGeom prst="rect">
            <a:avLst/>
          </a:prstGeom>
          <a:noFill/>
        </p:spPr>
      </p:pic>
      <p:pic>
        <p:nvPicPr>
          <p:cNvPr id="8" name="Picture 7" descr="cimer_sz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4664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ia számának hely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A809E1-B81D-4902-B9C7-1BCD3FD71F36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sz="2000" dirty="0" smtClean="0"/>
              <a:t>A tanszék első GPS műszere: </a:t>
            </a:r>
            <a:r>
              <a:rPr lang="hu-HU" sz="2000" dirty="0" err="1" smtClean="0"/>
              <a:t>Trimble</a:t>
            </a:r>
            <a:r>
              <a:rPr lang="hu-HU" sz="2000" dirty="0" smtClean="0"/>
              <a:t> GPS </a:t>
            </a:r>
            <a:r>
              <a:rPr lang="hu-HU" sz="2000" dirty="0" err="1" smtClean="0"/>
              <a:t>Pathfinder</a:t>
            </a:r>
            <a:r>
              <a:rPr lang="hu-HU" sz="2000" dirty="0" smtClean="0"/>
              <a:t> Basic+ </a:t>
            </a:r>
          </a:p>
          <a:p>
            <a:r>
              <a:rPr lang="hu-HU" sz="2000" dirty="0" smtClean="0"/>
              <a:t>Lenyűgöző:</a:t>
            </a:r>
          </a:p>
          <a:p>
            <a:pPr>
              <a:buNone/>
            </a:pPr>
            <a:r>
              <a:rPr lang="hu-HU" sz="2000" dirty="0" smtClean="0"/>
              <a:t>	- pontosság</a:t>
            </a:r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- ár</a:t>
            </a:r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- műszaki megoldások</a:t>
            </a:r>
          </a:p>
          <a:p>
            <a:pPr>
              <a:buNone/>
            </a:pPr>
            <a:r>
              <a:rPr lang="hu-HU" sz="2000" dirty="0" smtClean="0"/>
              <a:t>	- sebesség</a:t>
            </a:r>
          </a:p>
          <a:p>
            <a:r>
              <a:rPr lang="hu-HU" sz="2000" dirty="0" smtClean="0"/>
              <a:t>Negatívumok:</a:t>
            </a:r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- pontosság</a:t>
            </a:r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- ár</a:t>
            </a:r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- DGPS hiánya</a:t>
            </a:r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- WNR hiba 1999.08.22!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/>
          </a:p>
        </p:txBody>
      </p:sp>
      <p:pic>
        <p:nvPicPr>
          <p:cNvPr id="9" name="ClipArt-elem helye 8" descr="basic_plus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47466"/>
            <a:ext cx="3888432" cy="5184575"/>
          </a:xfrm>
        </p:spPr>
      </p:pic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345436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hu-HU" sz="3200">
              <a:latin typeface="Tahoma" pitchFamily="34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705600" y="2667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hu-HU">
              <a:latin typeface="Tahoma" pitchFamily="34" charset="0"/>
            </a:endParaRPr>
          </a:p>
          <a:p>
            <a:pPr algn="l"/>
            <a:endParaRPr lang="hu-HU">
              <a:latin typeface="Tahoma" pitchFamily="34" charset="0"/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ELTE – KöM GPS project</a:t>
            </a:r>
            <a:endParaRPr lang="hu-HU" dirty="0"/>
          </a:p>
        </p:txBody>
      </p:sp>
      <p:pic>
        <p:nvPicPr>
          <p:cNvPr id="11" name="ClipArt-elem helye 10" descr="geo2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181729"/>
            <a:ext cx="3665674" cy="5175596"/>
          </a:xfrm>
        </p:spPr>
      </p:pic>
      <p:sp>
        <p:nvSpPr>
          <p:cNvPr id="6964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5"/>
            <a:ext cx="3961060" cy="4895850"/>
          </a:xfrm>
        </p:spPr>
        <p:txBody>
          <a:bodyPr/>
          <a:lstStyle/>
          <a:p>
            <a:r>
              <a:rPr lang="hu-HU" sz="2000" dirty="0" smtClean="0"/>
              <a:t>Térinformatika fejlesztése a KöM </a:t>
            </a:r>
            <a:r>
              <a:rPr lang="hu-HU" sz="2000" dirty="0" err="1" smtClean="0"/>
              <a:t>TvH-nál</a:t>
            </a:r>
            <a:endParaRPr lang="hu-HU" sz="2000" dirty="0"/>
          </a:p>
          <a:p>
            <a:r>
              <a:rPr lang="hu-HU" sz="2000" dirty="0" smtClean="0"/>
              <a:t>A tanszéki </a:t>
            </a:r>
            <a:r>
              <a:rPr lang="hu-HU" sz="2000" dirty="0" err="1" smtClean="0"/>
              <a:t>résztvétel</a:t>
            </a:r>
            <a:endParaRPr lang="hu-HU" sz="2000" dirty="0" smtClean="0"/>
          </a:p>
          <a:p>
            <a:r>
              <a:rPr lang="hu-HU" sz="2000" dirty="0" smtClean="0"/>
              <a:t>Nehéz indulás (2 műszer?)</a:t>
            </a:r>
          </a:p>
          <a:p>
            <a:r>
              <a:rPr lang="hu-HU" sz="2000" dirty="0" smtClean="0"/>
              <a:t>Nagyobb pontossági igény</a:t>
            </a:r>
          </a:p>
          <a:p>
            <a:r>
              <a:rPr lang="hu-HU" sz="2000" dirty="0" smtClean="0"/>
              <a:t>KöM kapcsolat</a:t>
            </a:r>
          </a:p>
          <a:p>
            <a:r>
              <a:rPr lang="hu-HU" sz="2000" dirty="0" smtClean="0"/>
              <a:t>SGO árak</a:t>
            </a:r>
          </a:p>
          <a:p>
            <a:r>
              <a:rPr lang="hu-HU" sz="2000" dirty="0" smtClean="0"/>
              <a:t>Bázis telepítési gondok: fakivágás vs. Természetvédelmi Hivatal</a:t>
            </a:r>
          </a:p>
          <a:p>
            <a:r>
              <a:rPr lang="hu-HU" sz="2000" dirty="0" smtClean="0"/>
              <a:t>Tanszék költözése 1998, Napfizikai terasz - lehetőség</a:t>
            </a:r>
          </a:p>
          <a:p>
            <a:r>
              <a:rPr lang="hu-HU" sz="2000" dirty="0" smtClean="0"/>
              <a:t>Első GPS bázis műszer: </a:t>
            </a:r>
            <a:r>
              <a:rPr lang="hu-HU" sz="2000" dirty="0" err="1" smtClean="0"/>
              <a:t>Trimble</a:t>
            </a:r>
            <a:r>
              <a:rPr lang="hu-HU" sz="2000" dirty="0" smtClean="0"/>
              <a:t>_XR</a:t>
            </a:r>
            <a:endParaRPr lang="hu-HU" sz="2000" dirty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417444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ELTE-KöM (KVM, </a:t>
            </a:r>
            <a:r>
              <a:rPr lang="hu-HU" dirty="0" err="1" smtClean="0"/>
              <a:t>KvVM</a:t>
            </a:r>
            <a:r>
              <a:rPr lang="hu-HU" dirty="0" smtClean="0"/>
              <a:t> - </a:t>
            </a:r>
            <a:r>
              <a:rPr lang="hu-HU" dirty="0" err="1" smtClean="0"/>
              <a:t>TvH</a:t>
            </a:r>
            <a:r>
              <a:rPr lang="hu-HU" dirty="0" smtClean="0"/>
              <a:t>) DGPS</a:t>
            </a:r>
            <a:endParaRPr lang="hu-HU" dirty="0"/>
          </a:p>
        </p:txBody>
      </p:sp>
      <p:pic>
        <p:nvPicPr>
          <p:cNvPr id="10" name="ClipArt-elem helye 9" descr="xrs_1.bmp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4175757" cy="2520280"/>
          </a:xfrm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hu-HU" sz="3200">
              <a:latin typeface="Tahoma" pitchFamily="34" charset="0"/>
            </a:endParaRP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268760"/>
            <a:ext cx="3776662" cy="4895850"/>
          </a:xfrm>
        </p:spPr>
        <p:txBody>
          <a:bodyPr/>
          <a:lstStyle/>
          <a:p>
            <a:r>
              <a:rPr lang="hu-HU" sz="2000" dirty="0" smtClean="0"/>
              <a:t>Első fix telepítés 1999</a:t>
            </a:r>
          </a:p>
          <a:p>
            <a:r>
              <a:rPr lang="hu-HU" sz="2000" dirty="0" smtClean="0"/>
              <a:t>2000.09.17. éjszaka…</a:t>
            </a:r>
          </a:p>
          <a:p>
            <a:r>
              <a:rPr lang="hu-HU" sz="2000" dirty="0" smtClean="0"/>
              <a:t>Hónapokig húzódó biztosítási ügyintézés</a:t>
            </a:r>
          </a:p>
          <a:p>
            <a:r>
              <a:rPr lang="hu-HU" sz="2000" dirty="0" smtClean="0"/>
              <a:t>Műszercsere</a:t>
            </a:r>
          </a:p>
          <a:p>
            <a:r>
              <a:rPr lang="hu-HU" sz="2000" dirty="0" smtClean="0"/>
              <a:t>Új bázisműszer:</a:t>
            </a:r>
          </a:p>
          <a:p>
            <a:pPr>
              <a:buNone/>
            </a:pPr>
            <a:r>
              <a:rPr lang="hu-HU" sz="2000" dirty="0" smtClean="0"/>
              <a:t>     </a:t>
            </a:r>
            <a:r>
              <a:rPr lang="hu-HU" sz="2000" dirty="0" err="1" smtClean="0"/>
              <a:t>Timble</a:t>
            </a:r>
            <a:r>
              <a:rPr lang="hu-HU" sz="2000" dirty="0" smtClean="0"/>
              <a:t> </a:t>
            </a:r>
            <a:r>
              <a:rPr lang="hu-HU" sz="2000" dirty="0" err="1" smtClean="0"/>
              <a:t>ProXRS</a:t>
            </a:r>
            <a:endParaRPr lang="hu-HU" sz="2000" dirty="0" smtClean="0"/>
          </a:p>
          <a:p>
            <a:r>
              <a:rPr lang="hu-HU" sz="2000" dirty="0" smtClean="0"/>
              <a:t>Új tetőantenna is kell</a:t>
            </a:r>
          </a:p>
          <a:p>
            <a:r>
              <a:rPr lang="hu-HU" sz="2000" dirty="0" smtClean="0"/>
              <a:t>Adatgyűjtő számítógép</a:t>
            </a:r>
          </a:p>
          <a:p>
            <a:r>
              <a:rPr lang="hu-HU" sz="2000" dirty="0" smtClean="0"/>
              <a:t>TRS 1.0</a:t>
            </a:r>
          </a:p>
          <a:p>
            <a:r>
              <a:rPr lang="hu-HU" sz="2000" dirty="0" smtClean="0"/>
              <a:t>Kábelezés (30+ méter)</a:t>
            </a:r>
          </a:p>
          <a:p>
            <a:endParaRPr lang="hu-HU" sz="200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489452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11" name="Kép 10" descr="DSCN46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356992"/>
            <a:ext cx="4176464" cy="2826918"/>
          </a:xfrm>
          <a:prstGeom prst="rect">
            <a:avLst/>
          </a:prstGeom>
        </p:spPr>
      </p:pic>
      <p:pic>
        <p:nvPicPr>
          <p:cNvPr id="12" name="Kép 11" descr="x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268760"/>
            <a:ext cx="4320480" cy="49685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775325" y="263207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>
              <a:latin typeface="Tahoma" pitchFamily="34" charset="0"/>
            </a:endParaRPr>
          </a:p>
          <a:p>
            <a:pPr algn="l"/>
            <a:endParaRPr lang="hu-HU">
              <a:latin typeface="Tahoma" pitchFamily="34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>
              <a:latin typeface="Tahoma" pitchFamily="34" charset="0"/>
            </a:endParaRPr>
          </a:p>
          <a:p>
            <a:pPr algn="l"/>
            <a:endParaRPr lang="hu-HU">
              <a:latin typeface="Tahoma" pitchFamily="34" charset="0"/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ELTE GPS permanens állomás</a:t>
            </a:r>
            <a:endParaRPr lang="hu-HU" dirty="0"/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sz="2000" dirty="0" smtClean="0"/>
              <a:t>Tesztüzem 2000-2001</a:t>
            </a:r>
          </a:p>
          <a:p>
            <a:r>
              <a:rPr lang="hu-HU" sz="2000" dirty="0" smtClean="0"/>
              <a:t>Egy (hosszú)hétvégi áramszünet+géphiba miatt nincs meg a nagy nap:  </a:t>
            </a:r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SA </a:t>
            </a:r>
            <a:r>
              <a:rPr lang="hu-HU" sz="2000" dirty="0" err="1" smtClean="0"/>
              <a:t>off</a:t>
            </a:r>
            <a:r>
              <a:rPr lang="hu-HU" sz="2000" dirty="0"/>
              <a:t> </a:t>
            </a:r>
            <a:r>
              <a:rPr lang="hu-HU" sz="2000" dirty="0" smtClean="0"/>
              <a:t>= 2000. május 2.</a:t>
            </a:r>
          </a:p>
          <a:p>
            <a:r>
              <a:rPr lang="hu-HU" sz="2000" dirty="0" smtClean="0"/>
              <a:t>„Hivatalos” üzemkezdés 2001. szept. 1.</a:t>
            </a:r>
          </a:p>
          <a:p>
            <a:r>
              <a:rPr lang="hu-HU" sz="2000" dirty="0" smtClean="0"/>
              <a:t>Kiszolgáló PC: 200MHz, 64 MB RAM, 40GB HDD</a:t>
            </a:r>
          </a:p>
          <a:p>
            <a:r>
              <a:rPr lang="hu-HU" sz="2000" dirty="0" err="1" smtClean="0"/>
              <a:t>KvVM</a:t>
            </a:r>
            <a:r>
              <a:rPr lang="hu-HU" sz="2000" dirty="0" err="1"/>
              <a:t>-</a:t>
            </a:r>
            <a:r>
              <a:rPr lang="hu-HU" sz="2000" dirty="0" err="1" smtClean="0"/>
              <a:t>TvH</a:t>
            </a:r>
            <a:r>
              <a:rPr lang="hu-HU" sz="2000" dirty="0" smtClean="0"/>
              <a:t> barlangproject előkészítés</a:t>
            </a:r>
          </a:p>
          <a:p>
            <a:r>
              <a:rPr lang="hu-HU" sz="2000" dirty="0" smtClean="0"/>
              <a:t>Nyertes KAC pályázat, 4M műszerbővítésre</a:t>
            </a:r>
            <a:endParaRPr lang="hu-HU" sz="2000" dirty="0"/>
          </a:p>
        </p:txBody>
      </p:sp>
      <p:pic>
        <p:nvPicPr>
          <p:cNvPr id="11" name="ClipArt-elem helye 10" descr="elte-kom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3848671" cy="2705398"/>
          </a:xfrm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417444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12" name="Kép 11" descr="elte-ko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933056"/>
            <a:ext cx="3810000" cy="2411735"/>
          </a:xfrm>
          <a:prstGeom prst="rect">
            <a:avLst/>
          </a:prstGeom>
        </p:spPr>
      </p:pic>
      <p:pic>
        <p:nvPicPr>
          <p:cNvPr id="13" name="Kép 12" descr="geo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268760"/>
            <a:ext cx="3888432" cy="5099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22" name="Rectangle 370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8101012" cy="863600"/>
          </a:xfrm>
        </p:spPr>
        <p:txBody>
          <a:bodyPr/>
          <a:lstStyle/>
          <a:p>
            <a:r>
              <a:rPr lang="hu-HU" dirty="0" smtClean="0"/>
              <a:t>Az MM évek</a:t>
            </a:r>
            <a:endParaRPr lang="hu-HU" dirty="0"/>
          </a:p>
        </p:txBody>
      </p:sp>
      <p:sp>
        <p:nvSpPr>
          <p:cNvPr id="75123" name="Rectangle 371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5"/>
            <a:ext cx="7777484" cy="4860379"/>
          </a:xfrm>
        </p:spPr>
        <p:txBody>
          <a:bodyPr/>
          <a:lstStyle/>
          <a:p>
            <a:r>
              <a:rPr lang="hu-HU" sz="2000" dirty="0" smtClean="0"/>
              <a:t>Tanszéki szerény műszerfejlesztések (</a:t>
            </a:r>
            <a:r>
              <a:rPr lang="hu-HU" sz="2000" dirty="0" err="1" smtClean="0"/>
              <a:t>Trimble</a:t>
            </a:r>
            <a:r>
              <a:rPr lang="hu-HU" sz="2000" dirty="0" smtClean="0"/>
              <a:t> </a:t>
            </a:r>
            <a:r>
              <a:rPr lang="hu-HU" sz="2000" dirty="0" err="1" smtClean="0"/>
              <a:t>GeoExplorer</a:t>
            </a:r>
            <a:r>
              <a:rPr lang="hu-HU" sz="2000" dirty="0" smtClean="0"/>
              <a:t> 3)</a:t>
            </a:r>
          </a:p>
          <a:p>
            <a:r>
              <a:rPr lang="hu-HU" sz="2000" dirty="0" smtClean="0"/>
              <a:t>A GPS hobbykészülékek forradalma</a:t>
            </a:r>
          </a:p>
          <a:p>
            <a:r>
              <a:rPr lang="hu-HU" sz="2000" dirty="0" smtClean="0"/>
              <a:t>DGPS nélkül is egyre többször megvan a +/- 10 métere körüli pontosság (ez „szinte mindenre” jó)</a:t>
            </a:r>
          </a:p>
          <a:p>
            <a:r>
              <a:rPr lang="hu-HU" sz="2000" dirty="0" smtClean="0"/>
              <a:t>Tanszéki irányváltás - tömeges oktatás: kevés műszer, hobby műszerek beszerzése (</a:t>
            </a:r>
            <a:r>
              <a:rPr lang="hu-HU" sz="2000" dirty="0" err="1" smtClean="0"/>
              <a:t>Garmin</a:t>
            </a:r>
            <a:r>
              <a:rPr lang="hu-HU" sz="2000" dirty="0" smtClean="0"/>
              <a:t>, </a:t>
            </a:r>
            <a:r>
              <a:rPr lang="hu-HU" sz="2000" dirty="0" err="1" smtClean="0"/>
              <a:t>Magellan</a:t>
            </a:r>
            <a:r>
              <a:rPr lang="hu-HU" sz="2000" dirty="0" smtClean="0"/>
              <a:t>, HP </a:t>
            </a:r>
            <a:r>
              <a:rPr lang="hu-HU" sz="2000" dirty="0" err="1" smtClean="0"/>
              <a:t>Ipaq</a:t>
            </a:r>
            <a:r>
              <a:rPr lang="hu-HU" sz="2000" dirty="0" smtClean="0"/>
              <a:t>+BT stb.)</a:t>
            </a:r>
          </a:p>
          <a:p>
            <a:r>
              <a:rPr lang="hu-HU" sz="2000" dirty="0" smtClean="0"/>
              <a:t>A „térinformatikai” terepi adatgyűjtés/felmérés reneszánsza</a:t>
            </a:r>
          </a:p>
          <a:p>
            <a:r>
              <a:rPr lang="hu-HU" sz="2000" dirty="0" smtClean="0"/>
              <a:t>A permanens állomás tökéletesen üzemel, fő felhasználói az ELTE (oktatás/kutatás), a </a:t>
            </a:r>
            <a:r>
              <a:rPr lang="hu-HU" sz="2000" dirty="0" err="1" smtClean="0"/>
              <a:t>KvVM</a:t>
            </a:r>
            <a:r>
              <a:rPr lang="hu-HU" sz="2000" dirty="0" smtClean="0"/>
              <a:t> és intézményei/hivatalai (főleg a barlang-, és a forráskataszter, de más projectek is)</a:t>
            </a:r>
          </a:p>
          <a:p>
            <a:r>
              <a:rPr lang="hu-HU" sz="2000" dirty="0" smtClean="0"/>
              <a:t>Elindul az </a:t>
            </a:r>
            <a:r>
              <a:rPr lang="hu-HU" sz="2000" dirty="0" err="1" smtClean="0"/>
              <a:t>ELTE-Geomega</a:t>
            </a:r>
            <a:r>
              <a:rPr lang="hu-HU" sz="2000" dirty="0" smtClean="0"/>
              <a:t> Kft folyami(vízi) geofizikai méréssorozata </a:t>
            </a:r>
          </a:p>
          <a:p>
            <a:r>
              <a:rPr lang="hu-HU" sz="2000" dirty="0" err="1" smtClean="0"/>
              <a:t>GeoX</a:t>
            </a:r>
            <a:r>
              <a:rPr lang="hu-HU" sz="2000" dirty="0" smtClean="0"/>
              <a:t> Kft, közös kutatás, felmérési project (HW szponzor)</a:t>
            </a:r>
          </a:p>
          <a:p>
            <a:r>
              <a:rPr lang="hu-HU" sz="2000" dirty="0" smtClean="0"/>
              <a:t>Az évtized vége fele: kevés a GPS, kell a GNSS (GLONASS+)</a:t>
            </a:r>
            <a:endParaRPr lang="hu-HU" sz="2000" dirty="0"/>
          </a:p>
        </p:txBody>
      </p:sp>
      <p:sp>
        <p:nvSpPr>
          <p:cNvPr id="35" name="Dátum helye 3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417444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36" name="Dia számának hely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6131-F3E4-41C2-B6AA-DF6E397301F2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ELTE – </a:t>
            </a:r>
            <a:r>
              <a:rPr lang="hu-HU" dirty="0" err="1" smtClean="0"/>
              <a:t>Geotrade</a:t>
            </a:r>
            <a:r>
              <a:rPr lang="hu-HU" dirty="0" smtClean="0"/>
              <a:t> project kezdete</a:t>
            </a:r>
            <a:endParaRPr lang="hu-HU" dirty="0"/>
          </a:p>
        </p:txBody>
      </p:sp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5867400" y="3048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>
              <a:latin typeface="Tahoma" pitchFamily="34" charset="0"/>
            </a:endParaRPr>
          </a:p>
          <a:p>
            <a:pPr algn="l"/>
            <a:endParaRPr lang="hu-HU">
              <a:latin typeface="Tahoma" pitchFamily="34" charset="0"/>
            </a:endParaRPr>
          </a:p>
        </p:txBody>
      </p:sp>
      <p:sp>
        <p:nvSpPr>
          <p:cNvPr id="70666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268760"/>
            <a:ext cx="7561460" cy="4895850"/>
          </a:xfrm>
        </p:spPr>
        <p:txBody>
          <a:bodyPr/>
          <a:lstStyle/>
          <a:p>
            <a:r>
              <a:rPr lang="hu-HU" sz="2000" dirty="0" smtClean="0"/>
              <a:t>2007 végén felmerül az együttműködés lehetősége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Geotrade</a:t>
            </a:r>
            <a:r>
              <a:rPr lang="hu-HU" sz="2000" dirty="0" smtClean="0"/>
              <a:t> Kft saját, alternatív GPS permanens bázisállomás hálózatának a kiépítésébe kezd</a:t>
            </a:r>
          </a:p>
          <a:p>
            <a:r>
              <a:rPr lang="hu-HU" sz="2000" dirty="0" smtClean="0"/>
              <a:t>Az ELTE műszere nem felel meg a követelményeknek (csak </a:t>
            </a:r>
            <a:r>
              <a:rPr lang="hu-HU" sz="2000" dirty="0" err="1" smtClean="0"/>
              <a:t>szubméteres</a:t>
            </a:r>
            <a:r>
              <a:rPr lang="hu-HU" sz="2000" dirty="0" smtClean="0"/>
              <a:t> (</a:t>
            </a:r>
            <a:r>
              <a:rPr lang="hu-HU" sz="2000" dirty="0" err="1" smtClean="0"/>
              <a:t>max</a:t>
            </a:r>
            <a:r>
              <a:rPr lang="hu-HU" sz="2000" dirty="0" smtClean="0"/>
              <a:t> </a:t>
            </a:r>
            <a:r>
              <a:rPr lang="hu-HU" sz="2000" dirty="0" err="1" smtClean="0"/>
              <a:t>szubláb</a:t>
            </a:r>
            <a:r>
              <a:rPr lang="hu-HU" sz="2000" dirty="0" smtClean="0"/>
              <a:t>) pontosság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KvVM</a:t>
            </a:r>
            <a:r>
              <a:rPr lang="hu-HU" sz="2000" dirty="0" smtClean="0"/>
              <a:t> átszervezése miatt a műszerek (</a:t>
            </a:r>
            <a:r>
              <a:rPr lang="hu-HU" sz="2000" dirty="0" err="1" smtClean="0"/>
              <a:t>Geoexplorer</a:t>
            </a:r>
            <a:r>
              <a:rPr lang="hu-HU" sz="2000" dirty="0" smtClean="0"/>
              <a:t> 2, 3, </a:t>
            </a:r>
            <a:r>
              <a:rPr lang="hu-HU" sz="2000" dirty="0" err="1" smtClean="0"/>
              <a:t>ProXRS</a:t>
            </a:r>
            <a:r>
              <a:rPr lang="hu-HU" sz="2000" dirty="0" smtClean="0"/>
              <a:t>) visszakerülnek a </a:t>
            </a:r>
            <a:r>
              <a:rPr lang="hu-HU" sz="2000" dirty="0" err="1" smtClean="0"/>
              <a:t>TvH-hoz</a:t>
            </a:r>
            <a:r>
              <a:rPr lang="hu-HU" sz="2000" dirty="0" smtClean="0"/>
              <a:t> (ahol selejtezik őket…)</a:t>
            </a:r>
          </a:p>
          <a:p>
            <a:r>
              <a:rPr lang="hu-HU" sz="2000" dirty="0" smtClean="0"/>
              <a:t>Új műszerre nincs </a:t>
            </a:r>
            <a:r>
              <a:rPr lang="hu-HU" sz="2000" dirty="0" smtClean="0"/>
              <a:t>keretünk, </a:t>
            </a:r>
            <a:r>
              <a:rPr lang="hu-HU" sz="2000" dirty="0" err="1" smtClean="0"/>
              <a:t>Geotrade</a:t>
            </a:r>
            <a:r>
              <a:rPr lang="hu-HU" sz="2000" dirty="0" smtClean="0"/>
              <a:t> Kft. + ELTE „megnemtámadási szerződés”</a:t>
            </a:r>
          </a:p>
          <a:p>
            <a:r>
              <a:rPr lang="hu-HU" sz="2000" dirty="0" smtClean="0"/>
              <a:t>…</a:t>
            </a:r>
            <a:r>
              <a:rPr lang="hu-HU" sz="2000" dirty="0" err="1" smtClean="0"/>
              <a:t>this</a:t>
            </a:r>
            <a:r>
              <a:rPr lang="hu-HU" sz="2000" dirty="0" smtClean="0"/>
              <a:t> is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beginnig</a:t>
            </a:r>
            <a:r>
              <a:rPr lang="hu-HU" sz="2000" dirty="0" smtClean="0"/>
              <a:t> of a </a:t>
            </a:r>
            <a:r>
              <a:rPr lang="hu-HU" sz="2000" dirty="0" err="1" smtClean="0"/>
              <a:t>beautiful</a:t>
            </a:r>
            <a:r>
              <a:rPr lang="hu-HU" sz="2000" dirty="0" smtClean="0"/>
              <a:t> </a:t>
            </a:r>
            <a:r>
              <a:rPr lang="hu-HU" sz="2000" dirty="0" err="1" smtClean="0"/>
              <a:t>friendship</a:t>
            </a:r>
            <a:r>
              <a:rPr lang="hu-HU" sz="2000" dirty="0" smtClean="0"/>
              <a:t>…</a:t>
            </a:r>
            <a:endParaRPr lang="hu-HU" sz="2000" dirty="0" smtClean="0"/>
          </a:p>
          <a:p>
            <a:r>
              <a:rPr lang="hu-HU" sz="2000" dirty="0" smtClean="0"/>
              <a:t>Elindul a közös teszt… </a:t>
            </a:r>
            <a:r>
              <a:rPr lang="hu-HU" sz="2000" dirty="0" err="1" smtClean="0"/>
              <a:t>Trimble</a:t>
            </a:r>
            <a:r>
              <a:rPr lang="hu-HU" sz="2000" dirty="0" smtClean="0"/>
              <a:t> </a:t>
            </a:r>
            <a:r>
              <a:rPr lang="hu-HU" sz="2000" dirty="0" err="1" smtClean="0"/>
              <a:t>NetRS</a:t>
            </a:r>
            <a:r>
              <a:rPr lang="hu-HU" sz="2000" dirty="0" smtClean="0"/>
              <a:t>, </a:t>
            </a:r>
            <a:r>
              <a:rPr lang="hu-HU" sz="2000" dirty="0" smtClean="0"/>
              <a:t>R5, NetR5</a:t>
            </a:r>
            <a:r>
              <a:rPr lang="hu-HU" sz="2000" dirty="0" smtClean="0"/>
              <a:t>…</a:t>
            </a:r>
          </a:p>
          <a:p>
            <a:r>
              <a:rPr lang="hu-HU" sz="2000" dirty="0" smtClean="0"/>
              <a:t>Buktatók: árboc-áthelyezés,  új </a:t>
            </a:r>
            <a:r>
              <a:rPr lang="hu-HU" sz="2000" dirty="0" err="1" smtClean="0"/>
              <a:t>kordináták</a:t>
            </a:r>
            <a:r>
              <a:rPr lang="hu-HU" sz="2000" dirty="0" smtClean="0"/>
              <a:t>, kábelezés, reflexió, </a:t>
            </a:r>
            <a:r>
              <a:rPr lang="hu-HU" sz="2000" dirty="0" err="1" smtClean="0"/>
              <a:t>multipath</a:t>
            </a:r>
            <a:r>
              <a:rPr lang="hu-HU" sz="2000" dirty="0" smtClean="0"/>
              <a:t>, „jogi esetek” stb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Saját </a:t>
            </a:r>
            <a:r>
              <a:rPr lang="hu-HU" sz="2000" dirty="0" err="1" smtClean="0"/>
              <a:t>Spectra</a:t>
            </a:r>
            <a:r>
              <a:rPr lang="hu-HU" sz="2000" dirty="0" smtClean="0"/>
              <a:t> </a:t>
            </a:r>
            <a:r>
              <a:rPr lang="hu-HU" sz="2000" dirty="0" err="1" smtClean="0"/>
              <a:t>Precision</a:t>
            </a:r>
            <a:r>
              <a:rPr lang="hu-HU" sz="2000" dirty="0" smtClean="0"/>
              <a:t> 35 GNSS </a:t>
            </a:r>
            <a:r>
              <a:rPr lang="hu-HU" sz="2000" dirty="0" err="1" smtClean="0"/>
              <a:t>rover</a:t>
            </a:r>
            <a:r>
              <a:rPr lang="hu-HU" sz="2000" dirty="0" smtClean="0"/>
              <a:t> műszer +kontroller</a:t>
            </a:r>
          </a:p>
          <a:p>
            <a:endParaRPr lang="hu-HU" sz="200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417444" cy="349250"/>
          </a:xfrm>
        </p:spPr>
        <p:txBody>
          <a:bodyPr/>
          <a:lstStyle/>
          <a:p>
            <a:r>
              <a:rPr lang="hu-HU" dirty="0" smtClean="0"/>
              <a:t>Magyar Földmérési, Térképészeti és Távérzékelési Társaság, Kartográfiai Szakosztály - Dr. Kovács Béla - 2013.05.16.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ELTE </a:t>
            </a:r>
            <a:r>
              <a:rPr lang="hu-HU" dirty="0" smtClean="0"/>
              <a:t>– </a:t>
            </a:r>
            <a:r>
              <a:rPr lang="hu-HU" dirty="0" err="1" smtClean="0"/>
              <a:t>Trimble</a:t>
            </a:r>
            <a:r>
              <a:rPr lang="hu-HU" dirty="0" smtClean="0"/>
              <a:t> </a:t>
            </a:r>
            <a:r>
              <a:rPr lang="hu-HU" dirty="0" err="1" smtClean="0"/>
              <a:t>Zephyr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7345436" cy="349250"/>
          </a:xfrm>
        </p:spPr>
        <p:txBody>
          <a:bodyPr/>
          <a:lstStyle/>
          <a:p>
            <a:r>
              <a:rPr lang="hu-HU" dirty="0"/>
              <a:t>Magyar Földmérési, Térképészeti és Távérzékelési Társaság, Kartográfiai Szakosztály - Dr. Kovács Béla - 2013.05.16.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6FB0-CD52-4A69-98FE-FBEBC0C6EF25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mutató az országról szóló beszámolóhoz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Bemutató az országról szóló beszámolóhoz</Template>
  <TotalTime>1168</TotalTime>
  <Words>878</Words>
  <Application>Microsoft Office PowerPoint</Application>
  <PresentationFormat>Diavetítés a képernyőre (4:3 oldalarány)</PresentationFormat>
  <Paragraphs>148</Paragraphs>
  <Slides>13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Bemutató az országról szóló beszámolóhoz</vt:lpstr>
      <vt:lpstr>Az ELTE – GEOTRADE permanens GNSS-hálózat </vt:lpstr>
      <vt:lpstr>Az ELTE GNSS bázisállomás –  a GEOTRADE permanens GNSS állomáshálózat része</vt:lpstr>
      <vt:lpstr>Előzmények</vt:lpstr>
      <vt:lpstr>ELTE – KöM GPS project</vt:lpstr>
      <vt:lpstr>ELTE-KöM (KVM, KvVM - TvH) DGPS</vt:lpstr>
      <vt:lpstr>Az ELTE GPS permanens állomás</vt:lpstr>
      <vt:lpstr>Az MM évek</vt:lpstr>
      <vt:lpstr>ELTE – Geotrade project kezdete</vt:lpstr>
      <vt:lpstr>ELTE – Trimble Zephyr</vt:lpstr>
      <vt:lpstr>Napjaink, jövőkép</vt:lpstr>
      <vt:lpstr>A BUDA bázisállomás ntrip stream-ek</vt:lpstr>
      <vt:lpstr>GEOTRADE GNSS hálózat állomások</vt:lpstr>
      <vt:lpstr>Terepi bemutató, Napfizika-terasz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ELTE – GEOTRADE permanens GNSS-hálózat</dc:title>
  <dc:creator>Kovács Béla</dc:creator>
  <cp:lastModifiedBy>climbela</cp:lastModifiedBy>
  <cp:revision>25</cp:revision>
  <dcterms:created xsi:type="dcterms:W3CDTF">2013-05-15T19:08:42Z</dcterms:created>
  <dcterms:modified xsi:type="dcterms:W3CDTF">2013-05-29T17:22:44Z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TC010183711038</vt:lpwstr>
  </property>
</Properties>
</file>